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7" r:id="rId3"/>
    <p:sldId id="272" r:id="rId4"/>
    <p:sldId id="258" r:id="rId5"/>
    <p:sldId id="273" r:id="rId6"/>
    <p:sldId id="259" r:id="rId7"/>
    <p:sldId id="270" r:id="rId8"/>
    <p:sldId id="260" r:id="rId9"/>
    <p:sldId id="271" r:id="rId10"/>
    <p:sldId id="261" r:id="rId11"/>
    <p:sldId id="277" r:id="rId12"/>
    <p:sldId id="264" r:id="rId13"/>
    <p:sldId id="263" r:id="rId14"/>
    <p:sldId id="266" r:id="rId15"/>
    <p:sldId id="275" r:id="rId1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C81D0-7397-4F66-9E32-13BBD5B05FF5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1F059-96CB-4F3D-BAA6-C7BAF4902021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3730426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Netværksteori for psykisk sygdom til </a:t>
            </a:r>
            <a:r>
              <a:rPr lang="da-DK" dirty="0" smtClean="0"/>
              <a:t>videreuddannelse af </a:t>
            </a:r>
            <a:r>
              <a:rPr lang="da-DK" dirty="0" smtClean="0"/>
              <a:t>psykologer – </a:t>
            </a:r>
            <a:r>
              <a:rPr lang="da-DK" sz="3100" dirty="0" smtClean="0"/>
              <a:t>depression som eksempel 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sz="3100" dirty="0" smtClean="0"/>
              <a:t>Jan </a:t>
            </a:r>
            <a:r>
              <a:rPr lang="da-DK" sz="3100" dirty="0" err="1" smtClean="0"/>
              <a:t>Ivanouw</a:t>
            </a:r>
            <a:r>
              <a:rPr lang="da-DK" sz="3100" dirty="0" smtClean="0"/>
              <a:t/>
            </a:r>
            <a:br>
              <a:rPr lang="da-DK" sz="3100" dirty="0" smtClean="0"/>
            </a:br>
            <a:r>
              <a:rPr lang="da-DK" sz="3100" dirty="0" smtClean="0"/>
              <a:t>Københavns Universitet</a:t>
            </a:r>
            <a:br>
              <a:rPr lang="da-DK" sz="3100" dirty="0" smtClean="0"/>
            </a:br>
            <a:r>
              <a:rPr lang="da-DK" sz="3100" dirty="0" smtClean="0"/>
              <a:t>© 2025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PrintScreen.dat\Network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00808"/>
            <a:ext cx="8944994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Netværk versus latent faktor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 smtClean="0"/>
              <a:t>I den klassiske sygdomsteori kan sygdommen beskrives som en latent faktor</a:t>
            </a:r>
          </a:p>
          <a:p>
            <a:pPr lvl="1"/>
            <a:r>
              <a:rPr lang="da-DK" dirty="0" smtClean="0"/>
              <a:t>Der er ikke korrelation mellem de enkelte symptomer, korrelationerne opfanges af den latente faktor</a:t>
            </a:r>
          </a:p>
          <a:p>
            <a:r>
              <a:rPr lang="da-DK" dirty="0" smtClean="0"/>
              <a:t> I netværksteorien er der ikke nogen latent faktor</a:t>
            </a:r>
          </a:p>
          <a:p>
            <a:pPr lvl="1"/>
            <a:r>
              <a:rPr lang="da-DK" dirty="0" smtClean="0"/>
              <a:t>Det er korrelationerne mellem de enkelte symptomer der udgør modellen</a:t>
            </a:r>
          </a:p>
          <a:p>
            <a:r>
              <a:rPr lang="da-DK" dirty="0" smtClean="0"/>
              <a:t>Der findes kombinationer hvor både en latent faktor og netværket af symptomer indgår </a:t>
            </a:r>
            <a:endParaRPr lang="da-D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Eksempel: depression </a:t>
            </a:r>
            <a:r>
              <a:rPr lang="da-DK" dirty="0" err="1" smtClean="0"/>
              <a:t>pga.tab</a:t>
            </a:r>
            <a:r>
              <a:rPr lang="da-DK" dirty="0" smtClean="0"/>
              <a:t> af partner: sygdomsmodel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Tab af partner hos ældre kan provokere depression</a:t>
            </a:r>
          </a:p>
          <a:p>
            <a:r>
              <a:rPr lang="da-DK" dirty="0" smtClean="0"/>
              <a:t>Undersøgelse af 241 personer med </a:t>
            </a:r>
            <a:r>
              <a:rPr lang="da-DK" dirty="0" err="1" smtClean="0"/>
              <a:t>partnertab</a:t>
            </a:r>
            <a:endParaRPr lang="da-DK" dirty="0" smtClean="0"/>
          </a:p>
          <a:p>
            <a:r>
              <a:rPr lang="da-DK" dirty="0" smtClean="0"/>
              <a:t>Model 1: Depressionen som sygdomsenhed (latent faktor) provokeres af tabet</a:t>
            </a:r>
          </a:p>
          <a:p>
            <a:r>
              <a:rPr lang="da-DK" dirty="0" smtClean="0"/>
              <a:t>Model 2: Derudover virker tabet også direkte på enkelte depressionssymptomer – de røde pile (bedre model)</a:t>
            </a:r>
          </a:p>
          <a:p>
            <a:endParaRPr lang="da-DK" sz="1400" dirty="0" smtClean="0"/>
          </a:p>
          <a:p>
            <a:r>
              <a:rPr lang="da-DK" sz="1400" dirty="0" smtClean="0"/>
              <a:t>Kilde: </a:t>
            </a:r>
            <a:r>
              <a:rPr lang="da-DK" sz="1400" dirty="0" err="1" smtClean="0"/>
              <a:t>Fried</a:t>
            </a:r>
            <a:r>
              <a:rPr lang="da-DK" sz="1400" dirty="0" smtClean="0"/>
              <a:t>. E. I. et al. (2015). </a:t>
            </a:r>
            <a:r>
              <a:rPr lang="en-US" sz="1400" dirty="0" smtClean="0"/>
              <a:t>From Loss to Loneliness: The Relationship Between Bereavement </a:t>
            </a:r>
            <a:r>
              <a:rPr lang="da-DK" sz="1400" dirty="0" smtClean="0"/>
              <a:t>and Depressive Symptoms. Journal of </a:t>
            </a:r>
            <a:r>
              <a:rPr lang="da-DK" sz="1400" dirty="0" err="1" smtClean="0"/>
              <a:t>Abnormal</a:t>
            </a:r>
            <a:r>
              <a:rPr lang="da-DK" sz="1400" dirty="0" smtClean="0"/>
              <a:t> </a:t>
            </a:r>
            <a:r>
              <a:rPr lang="da-DK" sz="1400" dirty="0" err="1" smtClean="0"/>
              <a:t>Psychology</a:t>
            </a:r>
            <a:r>
              <a:rPr lang="da-DK" sz="1400" dirty="0" smtClean="0"/>
              <a:t>, </a:t>
            </a:r>
            <a:r>
              <a:rPr lang="da-DK" sz="1400" i="1" dirty="0" smtClean="0"/>
              <a:t>124</a:t>
            </a:r>
            <a:r>
              <a:rPr lang="da-DK" sz="1400" dirty="0" smtClean="0"/>
              <a:t>(2), 256–265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intScreen.dat\Network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0"/>
            <a:ext cx="6552728" cy="65751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Tab af partner: netværksmodel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da-DK" dirty="0" smtClean="0"/>
          </a:p>
          <a:p>
            <a:r>
              <a:rPr lang="da-DK" dirty="0" smtClean="0"/>
              <a:t>Model 3: netværksmodellen</a:t>
            </a:r>
          </a:p>
          <a:p>
            <a:r>
              <a:rPr lang="da-DK" dirty="0" smtClean="0"/>
              <a:t>Tabet medfører primært ensomhed</a:t>
            </a:r>
          </a:p>
          <a:p>
            <a:r>
              <a:rPr lang="da-DK" dirty="0" smtClean="0"/>
              <a:t>Ensomhed hæmmer velbefindende og øger tristhed</a:t>
            </a:r>
          </a:p>
          <a:p>
            <a:r>
              <a:rPr lang="da-DK" dirty="0" smtClean="0"/>
              <a:t>Tristhed øger depressive følelser</a:t>
            </a:r>
          </a:p>
          <a:p>
            <a:r>
              <a:rPr lang="da-DK" dirty="0" smtClean="0"/>
              <a:t>Sideløbende (svagere) fremmer tristhed uoverkommelighedsfølelse (og derfor manglende aktivitet), appetitløshed og søvnbesvær</a:t>
            </a:r>
          </a:p>
          <a:p>
            <a:r>
              <a:rPr lang="da-DK" dirty="0" smtClean="0"/>
              <a:t>(Andre ydre begivenheder og andre livsfaser vil resultere i andre netværksstrukturer)</a:t>
            </a:r>
            <a:endParaRPr lang="da-D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PrintScreen.dat\Network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5472608" cy="676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Netværkssynspunktet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Mange psykiatriske tilstande eksisterer ikke som en basal sygdom, ligesom somatisk sygdom</a:t>
            </a:r>
          </a:p>
          <a:p>
            <a:r>
              <a:rPr lang="da-DK" dirty="0" smtClean="0"/>
              <a:t>I stedet skal en sådan tilstand forstås som et netværk af symptomer og andre elementer der er forbundet i et selvopretholdende netværkssystem</a:t>
            </a:r>
          </a:p>
          <a:p>
            <a:r>
              <a:rPr lang="da-DK" dirty="0" smtClean="0"/>
              <a:t>Tilstandene diagnosticeres </a:t>
            </a:r>
            <a:r>
              <a:rPr lang="da-DK" dirty="0" smtClean="0"/>
              <a:t>traditionelt som </a:t>
            </a:r>
            <a:r>
              <a:rPr lang="da-DK" dirty="0" smtClean="0"/>
              <a:t>et bestemt antal symptomer fra diagnoselisten, hvilket viser at  der er individuelle forskelle, som vil kunne forstås som et netværk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Et netværkssystem over en tilstand</a:t>
            </a:r>
            <a:br>
              <a:rPr lang="da-DK" dirty="0" smtClean="0"/>
            </a:br>
            <a:r>
              <a:rPr lang="da-DK" dirty="0" smtClean="0"/>
              <a:t>(</a:t>
            </a:r>
            <a:r>
              <a:rPr lang="da-DK" dirty="0" err="1" smtClean="0"/>
              <a:t>centralitet</a:t>
            </a:r>
            <a:r>
              <a:rPr lang="da-DK" dirty="0" smtClean="0"/>
              <a:t>)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intScreen.dat\Network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0"/>
            <a:ext cx="6048672" cy="6372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Et netværkssystem med </a:t>
            </a:r>
            <a:r>
              <a:rPr lang="da-DK" dirty="0" err="1" smtClean="0"/>
              <a:t>komorbiditet</a:t>
            </a:r>
            <a:r>
              <a:rPr lang="da-DK" dirty="0" smtClean="0"/>
              <a:t> mellem flere tilstande </a:t>
            </a:r>
            <a:br>
              <a:rPr lang="da-DK" dirty="0" smtClean="0"/>
            </a:br>
            <a:r>
              <a:rPr lang="da-DK" dirty="0" smtClean="0"/>
              <a:t>(eks. angst og depression)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PrintScreen.dat\Network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04664"/>
            <a:ext cx="5112568" cy="6127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Provokation af sygdomsproces 1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En udefra kommende påvirkning aktiverer et af elementerne i netværket, som igen aktiverer andre</a:t>
            </a:r>
          </a:p>
          <a:p>
            <a:r>
              <a:rPr lang="da-DK" dirty="0" smtClean="0"/>
              <a:t>Netværkssystemet bliver selvopretholdende selvom den ydre stimulus forsvinder</a:t>
            </a:r>
          </a:p>
          <a:p>
            <a:pPr>
              <a:buNone/>
            </a:pPr>
            <a:endParaRPr lang="da-DK" sz="1600" dirty="0" smtClean="0"/>
          </a:p>
          <a:p>
            <a:r>
              <a:rPr lang="da-DK" sz="1600" dirty="0" smtClean="0"/>
              <a:t>Kilde: </a:t>
            </a:r>
            <a:r>
              <a:rPr lang="da-DK" sz="1600" dirty="0" err="1" smtClean="0"/>
              <a:t>Borsboom</a:t>
            </a:r>
            <a:r>
              <a:rPr lang="da-DK" sz="1600" dirty="0" smtClean="0"/>
              <a:t>, D. (2017). </a:t>
            </a:r>
            <a:r>
              <a:rPr lang="en-US" sz="1600" dirty="0" smtClean="0"/>
              <a:t>A network theory of mental disorders. </a:t>
            </a:r>
            <a:r>
              <a:rPr lang="da-DK" sz="1600" i="1" dirty="0" smtClean="0"/>
              <a:t>World </a:t>
            </a:r>
            <a:r>
              <a:rPr lang="da-DK" sz="1600" i="1" dirty="0" err="1" smtClean="0"/>
              <a:t>Psychiatry</a:t>
            </a:r>
            <a:r>
              <a:rPr lang="da-DK" sz="1600" dirty="0" smtClean="0"/>
              <a:t>, </a:t>
            </a:r>
            <a:r>
              <a:rPr lang="da-DK" sz="1600" i="1" dirty="0" smtClean="0"/>
              <a:t>6</a:t>
            </a:r>
            <a:r>
              <a:rPr lang="da-DK" sz="1600" dirty="0" smtClean="0"/>
              <a:t>, 5–13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PrintScreen.dat\Network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8794836" cy="5040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Provokation af sygdomsproces 2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Nogle mennesker har et potentielt netværk der har modstandskraft i forhold til stimuleringer (</a:t>
            </a:r>
            <a:r>
              <a:rPr lang="da-DK" dirty="0" err="1" smtClean="0"/>
              <a:t>resilient</a:t>
            </a:r>
            <a:r>
              <a:rPr lang="da-DK" dirty="0" smtClean="0"/>
              <a:t> netværk)</a:t>
            </a:r>
          </a:p>
          <a:p>
            <a:r>
              <a:rPr lang="da-DK" dirty="0" smtClean="0"/>
              <a:t>Selvom netværket aktiveres, breder det sig ikke så langt ud, og udslukkes hurtigt når stimulus </a:t>
            </a:r>
            <a:r>
              <a:rPr lang="da-DK" dirty="0" err="1" smtClean="0"/>
              <a:t>forsviner</a:t>
            </a:r>
            <a:endParaRPr lang="da-DK" dirty="0" smtClean="0"/>
          </a:p>
          <a:p>
            <a:r>
              <a:rPr lang="da-DK" dirty="0" smtClean="0"/>
              <a:t>Andre er mere sårbare, aktiveres mere bredt ud og bliver mere selvopretholdende</a:t>
            </a:r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390</Words>
  <Application>Microsoft Office PowerPoint</Application>
  <PresentationFormat>Skærmshow (4:3)</PresentationFormat>
  <Paragraphs>37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15</vt:i4>
      </vt:variant>
    </vt:vector>
  </HeadingPairs>
  <TitlesOfParts>
    <vt:vector size="16" baseType="lpstr">
      <vt:lpstr>Kontortema</vt:lpstr>
      <vt:lpstr>Netværksteori for psykisk sygdom til videreuddannelse af psykologer – depression som eksempel   Jan Ivanouw Københavns Universitet © 2025  </vt:lpstr>
      <vt:lpstr>Netværkssynspunktet</vt:lpstr>
      <vt:lpstr>Et netværkssystem over en tilstand (centralitet)</vt:lpstr>
      <vt:lpstr>Dias nummer 4</vt:lpstr>
      <vt:lpstr>Et netværkssystem med komorbiditet mellem flere tilstande  (eks. angst og depression)</vt:lpstr>
      <vt:lpstr>Dias nummer 6</vt:lpstr>
      <vt:lpstr>Provokation af sygdomsproces 1</vt:lpstr>
      <vt:lpstr>Dias nummer 8</vt:lpstr>
      <vt:lpstr>Provokation af sygdomsproces 2</vt:lpstr>
      <vt:lpstr>Dias nummer 10</vt:lpstr>
      <vt:lpstr>Netværk versus latent faktor</vt:lpstr>
      <vt:lpstr>Eksempel: depression pga.tab af partner: sygdomsmodel</vt:lpstr>
      <vt:lpstr>Dias nummer 13</vt:lpstr>
      <vt:lpstr>Tab af partner: netværksmodel</vt:lpstr>
      <vt:lpstr>Dias nummer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Netværksteori  kursus for specialpsykologer 6. september 2017</dc:title>
  <dc:creator>Jan Ivanouw</dc:creator>
  <cp:lastModifiedBy>Bruger</cp:lastModifiedBy>
  <cp:revision>60</cp:revision>
  <dcterms:created xsi:type="dcterms:W3CDTF">2017-09-05T16:56:37Z</dcterms:created>
  <dcterms:modified xsi:type="dcterms:W3CDTF">2025-10-09T08:15:38Z</dcterms:modified>
</cp:coreProperties>
</file>